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16" r:id="rId2"/>
    <p:sldId id="321" r:id="rId3"/>
    <p:sldId id="322" r:id="rId4"/>
    <p:sldId id="323" r:id="rId5"/>
    <p:sldId id="324" r:id="rId6"/>
    <p:sldId id="325" r:id="rId7"/>
    <p:sldId id="277" r:id="rId8"/>
    <p:sldId id="326" r:id="rId9"/>
    <p:sldId id="327" r:id="rId10"/>
    <p:sldId id="328" r:id="rId11"/>
    <p:sldId id="329" r:id="rId12"/>
    <p:sldId id="331" r:id="rId13"/>
    <p:sldId id="333" r:id="rId14"/>
    <p:sldId id="334" r:id="rId15"/>
    <p:sldId id="335" r:id="rId16"/>
    <p:sldId id="336" r:id="rId17"/>
    <p:sldId id="332" r:id="rId18"/>
    <p:sldId id="330" r:id="rId19"/>
    <p:sldId id="337" r:id="rId20"/>
    <p:sldId id="338" r:id="rId21"/>
    <p:sldId id="339" r:id="rId22"/>
    <p:sldId id="315" r:id="rId23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номарев Юрий Сергеевич" initials="ПЮС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DD00"/>
    <a:srgbClr val="D9D9D9"/>
    <a:srgbClr val="FAC606"/>
    <a:srgbClr val="FEDC00"/>
    <a:srgbClr val="F99107"/>
    <a:srgbClr val="B99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247" autoAdjust="0"/>
  </p:normalViewPr>
  <p:slideViewPr>
    <p:cSldViewPr snapToGrid="0">
      <p:cViewPr varScale="1">
        <p:scale>
          <a:sx n="114" d="100"/>
          <a:sy n="114" d="100"/>
        </p:scale>
        <p:origin x="472" y="176"/>
      </p:cViewPr>
      <p:guideLst>
        <p:guide orient="horz" pos="2160"/>
        <p:guide pos="3840"/>
        <p:guide pos="2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D1532-A2BF-43EC-B133-26B835C979E2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5AD8A-A6A3-4BF9-8472-DA287C3DB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5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06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263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57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17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900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759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86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116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17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567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5AD8A-A6A3-4BF9-8472-DA287C3DB53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15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40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02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379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50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636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32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1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681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530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846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33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C176D-CEA0-4FC9-8AA2-0DA7E555B4C0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D43E3-68E0-4834-9C97-A471BCBA601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059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4846" y="1832211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81" y="-122242"/>
            <a:ext cx="11082619" cy="627060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7706" y="56197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868" y="1757642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109380" y="1636739"/>
            <a:ext cx="4602653" cy="2781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400" b="1" dirty="0" smtClean="0"/>
              <a:t>Планирование производства</a:t>
            </a:r>
          </a:p>
          <a:p>
            <a:pPr algn="ctr">
              <a:lnSpc>
                <a:spcPct val="100000"/>
              </a:lnSpc>
            </a:pPr>
            <a:endParaRPr lang="ru-RU" sz="32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528915" y="45982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dirty="0" smtClean="0">
                <a:latin typeface="+mj-lt"/>
              </a:rPr>
              <a:t>Решение задачи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39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4080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04283" y="382453"/>
            <a:ext cx="4989650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Календарное планирование</a:t>
            </a:r>
            <a:endParaRPr lang="ru-RU" sz="3200" dirty="0"/>
          </a:p>
          <a:p>
            <a:pPr algn="ctr">
              <a:lnSpc>
                <a:spcPct val="100000"/>
              </a:lnSpc>
            </a:pP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28283"/>
              </p:ext>
            </p:extLst>
          </p:nvPr>
        </p:nvGraphicFramePr>
        <p:xfrm>
          <a:off x="1406491" y="2002670"/>
          <a:ext cx="9703561" cy="2830300"/>
        </p:xfrm>
        <a:graphic>
          <a:graphicData uri="http://schemas.openxmlformats.org/drawingml/2006/table">
            <a:tbl>
              <a:tblPr/>
              <a:tblGrid>
                <a:gridCol w="2142650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834701">
                  <a:extLst>
                    <a:ext uri="{9D8B030D-6E8A-4147-A177-3AD203B41FA5}">
                      <a16:colId xmlns:a16="http://schemas.microsoft.com/office/drawing/2014/main" xmlns="" val="643313634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053347488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047663373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4163090990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72756557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342265683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537665930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14215567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882291955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542486561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272732658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175084303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847494866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333091592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342601230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98525416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687112510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130938988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75277176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792223854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96785776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67702937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4257882173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448828243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63557139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2613006326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1088042580"/>
                    </a:ext>
                  </a:extLst>
                </a:gridCol>
                <a:gridCol w="224207">
                  <a:extLst>
                    <a:ext uri="{9D8B030D-6E8A-4147-A177-3AD203B41FA5}">
                      <a16:colId xmlns:a16="http://schemas.microsoft.com/office/drawing/2014/main" xmlns="" val="3693892121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Кол-во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Февраль 2019 г.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ru-RU" sz="105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30859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42728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673211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5531869"/>
                  </a:ext>
                </a:extLst>
              </a:tr>
            </a:tbl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0426615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8726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2611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9649654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038135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0815095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203575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176791" y="1311010"/>
            <a:ext cx="118336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основании полученных данных строится календарный план изготовления изделий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ЦЕЛИ и 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869" y="885825"/>
            <a:ext cx="8851513" cy="569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Получить оптимальный план запуска изделий</a:t>
            </a:r>
            <a:endParaRPr lang="ru-RU" sz="2600" b="1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9A7D851A-FE86-F64A-BE0E-F5F8C3AA4041}"/>
              </a:ext>
            </a:extLst>
          </p:cNvPr>
          <p:cNvSpPr/>
          <p:nvPr/>
        </p:nvSpPr>
        <p:spPr>
          <a:xfrm>
            <a:off x="418869" y="1332882"/>
            <a:ext cx="9959124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</a:pPr>
            <a:r>
              <a:rPr lang="ru-RU" dirty="0">
                <a:ea typeface="Tahoma" panose="020B0604030504040204" pitchFamily="34" charset="0"/>
              </a:rPr>
              <a:t> </a:t>
            </a:r>
            <a:r>
              <a:rPr lang="ru-RU" sz="2600" b="1" dirty="0" smtClean="0"/>
              <a:t>Условия:</a:t>
            </a:r>
            <a:endParaRPr lang="ru-RU" sz="2600" b="1" dirty="0"/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Существует перечень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изделий</a:t>
            </a: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Каждое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изделие изготавливается на каком-то оборудовании, может быть задействовано от 1 до 10 видов оборудования для обработки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одного изделия</a:t>
            </a:r>
            <a:endParaRPr lang="ru-RU" dirty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Последовательность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обработки может быть только согласно указанному маршруту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(технологическому процессу)</a:t>
            </a: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Существуют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альтернативные станки для обработки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по типу (например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,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станок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1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 станок 2 по типу оба токарные)</a:t>
            </a:r>
            <a:endParaRPr lang="ru-RU" dirty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Если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в конкретный период времени станок занят обработкой одного </a:t>
            </a:r>
            <a:r>
              <a:rPr lang="ru-RU" dirty="0" err="1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издения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, то невозможно на нём в этот период времени делать  другое изделие.</a:t>
            </a: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Партии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обработки каждого изделия разные</a:t>
            </a: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Время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на переналадку для каждого станка и изделия также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разное</a:t>
            </a:r>
            <a:endParaRPr lang="ru-RU" dirty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7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Перечень </a:t>
            </a:r>
            <a:r>
              <a:rPr lang="ru-RU" sz="2600" b="1" dirty="0"/>
              <a:t>изделий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36112"/>
              </p:ext>
            </p:extLst>
          </p:nvPr>
        </p:nvGraphicFramePr>
        <p:xfrm>
          <a:off x="3869707" y="1807087"/>
          <a:ext cx="4479880" cy="4258853"/>
        </p:xfrm>
        <a:graphic>
          <a:graphicData uri="http://schemas.openxmlformats.org/drawingml/2006/table">
            <a:tbl>
              <a:tblPr/>
              <a:tblGrid>
                <a:gridCol w="3204586">
                  <a:extLst>
                    <a:ext uri="{9D8B030D-6E8A-4147-A177-3AD203B41FA5}">
                      <a16:colId xmlns:a16="http://schemas.microsoft.com/office/drawing/2014/main" xmlns="" val="3442194257"/>
                    </a:ext>
                  </a:extLst>
                </a:gridCol>
                <a:gridCol w="1275294">
                  <a:extLst>
                    <a:ext uri="{9D8B030D-6E8A-4147-A177-3AD203B41FA5}">
                      <a16:colId xmlns:a16="http://schemas.microsoft.com/office/drawing/2014/main" xmlns="" val="1295555695"/>
                    </a:ext>
                  </a:extLst>
                </a:gridCol>
              </a:tblGrid>
              <a:tr h="50600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05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Кол-во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18859666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5693675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11356056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7798045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0829147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10513366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544907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Ролик каретки 3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78019216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Шайба 1Д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61541444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Шайба 2Д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0221449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Ролик 3Д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9110348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Крышка 4Д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9931428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Втулка 5Д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96179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ctr"/>
                      <a:r>
                        <a:rPr lang="ru-R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Вставка 6Д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7126491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85711125"/>
                  </a:ext>
                </a:extLst>
              </a:tr>
              <a:tr h="212404">
                <a:tc>
                  <a:txBody>
                    <a:bodyPr/>
                    <a:lstStyle/>
                    <a:p>
                      <a:pPr algn="l" fontAlgn="t"/>
                      <a:r>
                        <a:rPr lang="ru-RU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4788032"/>
                  </a:ext>
                </a:extLst>
              </a:tr>
            </a:tbl>
          </a:graphicData>
        </a:graphic>
      </p:graphicFrame>
      <p:sp>
        <p:nvSpPr>
          <p:cNvPr id="24" name="Заголовок 1"/>
          <p:cNvSpPr txBox="1">
            <a:spLocks/>
          </p:cNvSpPr>
          <p:nvPr/>
        </p:nvSpPr>
        <p:spPr>
          <a:xfrm>
            <a:off x="9001171" y="1147356"/>
            <a:ext cx="3432760" cy="40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Полный файл в исходных данных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6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Оборудование</a:t>
            </a:r>
            <a:endParaRPr lang="ru-RU" sz="26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105188"/>
              </p:ext>
            </p:extLst>
          </p:nvPr>
        </p:nvGraphicFramePr>
        <p:xfrm>
          <a:off x="2806148" y="1844504"/>
          <a:ext cx="6556911" cy="4299438"/>
        </p:xfrm>
        <a:graphic>
          <a:graphicData uri="http://schemas.openxmlformats.org/drawingml/2006/table">
            <a:tbl>
              <a:tblPr/>
              <a:tblGrid>
                <a:gridCol w="1674105">
                  <a:extLst>
                    <a:ext uri="{9D8B030D-6E8A-4147-A177-3AD203B41FA5}">
                      <a16:colId xmlns:a16="http://schemas.microsoft.com/office/drawing/2014/main" xmlns="" val="3871195803"/>
                    </a:ext>
                  </a:extLst>
                </a:gridCol>
                <a:gridCol w="1674105">
                  <a:extLst>
                    <a:ext uri="{9D8B030D-6E8A-4147-A177-3AD203B41FA5}">
                      <a16:colId xmlns:a16="http://schemas.microsoft.com/office/drawing/2014/main" xmlns="" val="3748835274"/>
                    </a:ext>
                  </a:extLst>
                </a:gridCol>
                <a:gridCol w="3208701">
                  <a:extLst>
                    <a:ext uri="{9D8B030D-6E8A-4147-A177-3AD203B41FA5}">
                      <a16:colId xmlns:a16="http://schemas.microsoft.com/office/drawing/2014/main" xmlns="" val="3715142162"/>
                    </a:ext>
                  </a:extLst>
                </a:gridCol>
              </a:tblGrid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Название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Тип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5391844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9740728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 резка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45329796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93787802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3705000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3961281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7998238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1589776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286290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Сварка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1377830"/>
                  </a:ext>
                </a:extLst>
              </a:tr>
              <a:tr h="3908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528023"/>
                  </a:ext>
                </a:extLst>
              </a:tr>
            </a:tbl>
          </a:graphicData>
        </a:graphic>
      </p:graphicFrame>
      <p:sp>
        <p:nvSpPr>
          <p:cNvPr id="23" name="Заголовок 1"/>
          <p:cNvSpPr txBox="1">
            <a:spLocks/>
          </p:cNvSpPr>
          <p:nvPr/>
        </p:nvSpPr>
        <p:spPr>
          <a:xfrm>
            <a:off x="9001171" y="1147356"/>
            <a:ext cx="3432760" cy="40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Полный файл в исходных данных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16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Технология изготовления (маршрут)</a:t>
            </a:r>
            <a:endParaRPr lang="ru-RU" sz="26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717639"/>
              </p:ext>
            </p:extLst>
          </p:nvPr>
        </p:nvGraphicFramePr>
        <p:xfrm>
          <a:off x="404283" y="1710200"/>
          <a:ext cx="11637031" cy="3694006"/>
        </p:xfrm>
        <a:graphic>
          <a:graphicData uri="http://schemas.openxmlformats.org/drawingml/2006/table">
            <a:tbl>
              <a:tblPr/>
              <a:tblGrid>
                <a:gridCol w="6172822">
                  <a:extLst>
                    <a:ext uri="{9D8B030D-6E8A-4147-A177-3AD203B41FA5}">
                      <a16:colId xmlns:a16="http://schemas.microsoft.com/office/drawing/2014/main" xmlns="" val="2744754785"/>
                    </a:ext>
                  </a:extLst>
                </a:gridCol>
                <a:gridCol w="1007808">
                  <a:extLst>
                    <a:ext uri="{9D8B030D-6E8A-4147-A177-3AD203B41FA5}">
                      <a16:colId xmlns:a16="http://schemas.microsoft.com/office/drawing/2014/main" xmlns="" val="1393657499"/>
                    </a:ext>
                  </a:extLst>
                </a:gridCol>
                <a:gridCol w="1007808">
                  <a:extLst>
                    <a:ext uri="{9D8B030D-6E8A-4147-A177-3AD203B41FA5}">
                      <a16:colId xmlns:a16="http://schemas.microsoft.com/office/drawing/2014/main" xmlns="" val="1074158967"/>
                    </a:ext>
                  </a:extLst>
                </a:gridCol>
                <a:gridCol w="1007808">
                  <a:extLst>
                    <a:ext uri="{9D8B030D-6E8A-4147-A177-3AD203B41FA5}">
                      <a16:colId xmlns:a16="http://schemas.microsoft.com/office/drawing/2014/main" xmlns="" val="1004871358"/>
                    </a:ext>
                  </a:extLst>
                </a:gridCol>
                <a:gridCol w="1432977">
                  <a:extLst>
                    <a:ext uri="{9D8B030D-6E8A-4147-A177-3AD203B41FA5}">
                      <a16:colId xmlns:a16="http://schemas.microsoft.com/office/drawing/2014/main" xmlns="" val="374961159"/>
                    </a:ext>
                  </a:extLst>
                </a:gridCol>
                <a:gridCol w="1007808">
                  <a:extLst>
                    <a:ext uri="{9D8B030D-6E8A-4147-A177-3AD203B41FA5}">
                      <a16:colId xmlns:a16="http://schemas.microsoft.com/office/drawing/2014/main" xmlns="" val="2543101663"/>
                    </a:ext>
                  </a:extLst>
                </a:gridCol>
              </a:tblGrid>
              <a:tr h="3093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7723368"/>
                  </a:ext>
                </a:extLst>
              </a:tr>
              <a:tr h="30932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операция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операция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операция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операция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операция 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9375533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Сварка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57634667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28163026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83819133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Сварка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4291820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56812699"/>
                  </a:ext>
                </a:extLst>
              </a:tr>
              <a:tr h="309324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59148291"/>
                  </a:ext>
                </a:extLst>
              </a:tr>
              <a:tr h="60970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№6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1235956"/>
                  </a:ext>
                </a:extLst>
              </a:tr>
              <a:tr h="60970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№7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83885659"/>
                  </a:ext>
                </a:extLst>
              </a:tr>
            </a:tbl>
          </a:graphicData>
        </a:graphic>
      </p:graphicFrame>
      <p:sp>
        <p:nvSpPr>
          <p:cNvPr id="22" name="Заголовок 1"/>
          <p:cNvSpPr txBox="1">
            <a:spLocks/>
          </p:cNvSpPr>
          <p:nvPr/>
        </p:nvSpPr>
        <p:spPr>
          <a:xfrm>
            <a:off x="9001171" y="1147356"/>
            <a:ext cx="3432760" cy="40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Полный файл в исходных данных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Нормы времени на обработку</a:t>
            </a:r>
            <a:endParaRPr lang="ru-RU" sz="26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447058"/>
              </p:ext>
            </p:extLst>
          </p:nvPr>
        </p:nvGraphicFramePr>
        <p:xfrm>
          <a:off x="873965" y="1880752"/>
          <a:ext cx="10471364" cy="3905488"/>
        </p:xfrm>
        <a:graphic>
          <a:graphicData uri="http://schemas.openxmlformats.org/drawingml/2006/table">
            <a:tbl>
              <a:tblPr/>
              <a:tblGrid>
                <a:gridCol w="2911364">
                  <a:extLst>
                    <a:ext uri="{9D8B030D-6E8A-4147-A177-3AD203B41FA5}">
                      <a16:colId xmlns:a16="http://schemas.microsoft.com/office/drawing/2014/main" xmlns="" val="266658266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93731970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1455547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38515857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15482867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23419600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58797875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305411513"/>
                    </a:ext>
                  </a:extLst>
                </a:gridCol>
              </a:tblGrid>
              <a:tr h="64305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Сварка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82730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7694015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0471192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9039029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4400996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1063705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066298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Ролик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8761563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Корпус 1В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0144400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Ось эксцентриковая 2В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1448690"/>
                  </a:ext>
                </a:extLst>
              </a:tr>
              <a:tr h="326243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Фланец-заготовка 3В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5375773"/>
                  </a:ext>
                </a:extLst>
              </a:tr>
            </a:tbl>
          </a:graphicData>
        </a:graphic>
      </p:graphicFrame>
      <p:sp>
        <p:nvSpPr>
          <p:cNvPr id="22" name="Заголовок 1"/>
          <p:cNvSpPr txBox="1">
            <a:spLocks/>
          </p:cNvSpPr>
          <p:nvPr/>
        </p:nvSpPr>
        <p:spPr>
          <a:xfrm>
            <a:off x="9001171" y="1147356"/>
            <a:ext cx="3432760" cy="40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Полный файл в исходных данных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31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4803730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Условия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9734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99065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8302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8895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50483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0823857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1217931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Нормы времени на наладку</a:t>
            </a:r>
            <a:endParaRPr lang="ru-RU" sz="2600" b="1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37298"/>
              </p:ext>
            </p:extLst>
          </p:nvPr>
        </p:nvGraphicFramePr>
        <p:xfrm>
          <a:off x="801032" y="1917988"/>
          <a:ext cx="10617230" cy="4078980"/>
        </p:xfrm>
        <a:graphic>
          <a:graphicData uri="http://schemas.openxmlformats.org/drawingml/2006/table">
            <a:tbl>
              <a:tblPr/>
              <a:tblGrid>
                <a:gridCol w="3057230">
                  <a:extLst>
                    <a:ext uri="{9D8B030D-6E8A-4147-A177-3AD203B41FA5}">
                      <a16:colId xmlns:a16="http://schemas.microsoft.com/office/drawing/2014/main" xmlns="" val="114907677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41185996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778241257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163835981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94384994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723541625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397089898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447377150"/>
                    </a:ext>
                  </a:extLst>
                </a:gridCol>
              </a:tblGrid>
              <a:tr h="53703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Сверление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Сварка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Окраска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955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24326885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29639010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62167010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95163197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66653912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20106003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Ролик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85635521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Корпус 1В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77897800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Ось эксцентриковая 2В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86217258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Фланец-заготовка 3В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6704892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Ось-заготовка 4В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71119490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Колесо 5В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75179271"/>
                  </a:ext>
                </a:extLst>
              </a:tr>
              <a:tr h="272457"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Бобышка 6В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28764767"/>
                  </a:ext>
                </a:extLst>
              </a:tr>
            </a:tbl>
          </a:graphicData>
        </a:graphic>
      </p:graphicFrame>
      <p:sp>
        <p:nvSpPr>
          <p:cNvPr id="23" name="Заголовок 1"/>
          <p:cNvSpPr txBox="1">
            <a:spLocks/>
          </p:cNvSpPr>
          <p:nvPr/>
        </p:nvSpPr>
        <p:spPr>
          <a:xfrm>
            <a:off x="9001171" y="1147356"/>
            <a:ext cx="3432760" cy="4032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Полный файл в исходных данных</a:t>
            </a:r>
            <a:endParaRPr lang="ru-RU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12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5471546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ХОТИМ ПОЛУЧИТЬ?</a:t>
            </a: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75470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61568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1205960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0819862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/>
              <a:t>Задача </a:t>
            </a:r>
            <a:r>
              <a:rPr lang="ru-RU" sz="2600" b="1" dirty="0" err="1"/>
              <a:t>хакатона</a:t>
            </a:r>
            <a:r>
              <a:rPr lang="ru-RU" sz="2600" b="1" dirty="0"/>
              <a:t>: оптимизировать выпуск </a:t>
            </a:r>
            <a:r>
              <a:rPr lang="en-US" sz="2600" b="1" dirty="0"/>
              <a:t>N </a:t>
            </a:r>
            <a:r>
              <a:rPr lang="ru-RU" sz="2600" b="1" dirty="0"/>
              <a:t>деталей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9A7D851A-FE86-F64A-BE0E-F5F8C3AA4041}"/>
              </a:ext>
            </a:extLst>
          </p:cNvPr>
          <p:cNvSpPr/>
          <p:nvPr/>
        </p:nvSpPr>
        <p:spPr>
          <a:xfrm>
            <a:off x="7712448" y="2535687"/>
            <a:ext cx="43083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Перечень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изделий: </a:t>
            </a:r>
            <a:r>
              <a:rPr lang="ru-RU" dirty="0" err="1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а,б,с</a:t>
            </a:r>
            <a:endParaRPr lang="ru-RU" dirty="0" smtClean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Перечень оборудования: станки № 1,2,3,4,5</a:t>
            </a:r>
            <a:endParaRPr lang="ru-RU" dirty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  <a:p>
            <a:pPr marL="355600" indent="-3556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FAC606"/>
              </a:buClr>
              <a:buFont typeface="Courier New" panose="02070309020205020404" pitchFamily="49" charset="0"/>
              <a:buChar char="o"/>
            </a:pP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Разное время  обработки </a:t>
            </a:r>
            <a:r>
              <a:rPr lang="ru-RU" dirty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для </a:t>
            </a:r>
            <a:r>
              <a:rPr lang="ru-RU" dirty="0" smtClean="0">
                <a:latin typeface="Gotham Pro" panose="02000503040000020004" pitchFamily="50" charset="0"/>
                <a:ea typeface="Tahoma" panose="020B0604030504040204" pitchFamily="34" charset="0"/>
                <a:cs typeface="Gotham Pro" panose="02000503040000020004" pitchFamily="50" charset="0"/>
              </a:rPr>
              <a:t>изделий на оборудовании</a:t>
            </a:r>
            <a:endParaRPr lang="ru-RU" dirty="0">
              <a:latin typeface="Gotham Pro" panose="02000503040000020004" pitchFamily="50" charset="0"/>
              <a:ea typeface="Tahoma" panose="020B0604030504040204" pitchFamily="34" charset="0"/>
              <a:cs typeface="Gotham Pro" panose="02000503040000020004" pitchFamily="50" charset="0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xmlns="" id="{C8B105A9-EE5F-2247-880B-CF869F6A2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87178"/>
              </p:ext>
            </p:extLst>
          </p:nvPr>
        </p:nvGraphicFramePr>
        <p:xfrm>
          <a:off x="810056" y="2103208"/>
          <a:ext cx="6269125" cy="2371471"/>
        </p:xfrm>
        <a:graphic>
          <a:graphicData uri="http://schemas.openxmlformats.org/drawingml/2006/table">
            <a:tbl>
              <a:tblPr/>
              <a:tblGrid>
                <a:gridCol w="629724">
                  <a:extLst>
                    <a:ext uri="{9D8B030D-6E8A-4147-A177-3AD203B41FA5}">
                      <a16:colId xmlns:a16="http://schemas.microsoft.com/office/drawing/2014/main" xmlns="" val="3783095087"/>
                    </a:ext>
                  </a:extLst>
                </a:gridCol>
                <a:gridCol w="629724">
                  <a:extLst>
                    <a:ext uri="{9D8B030D-6E8A-4147-A177-3AD203B41FA5}">
                      <a16:colId xmlns:a16="http://schemas.microsoft.com/office/drawing/2014/main" xmlns="" val="2750053889"/>
                    </a:ext>
                  </a:extLst>
                </a:gridCol>
                <a:gridCol w="629724">
                  <a:extLst>
                    <a:ext uri="{9D8B030D-6E8A-4147-A177-3AD203B41FA5}">
                      <a16:colId xmlns:a16="http://schemas.microsoft.com/office/drawing/2014/main" xmlns="" val="824619301"/>
                    </a:ext>
                  </a:extLst>
                </a:gridCol>
                <a:gridCol w="629724">
                  <a:extLst>
                    <a:ext uri="{9D8B030D-6E8A-4147-A177-3AD203B41FA5}">
                      <a16:colId xmlns:a16="http://schemas.microsoft.com/office/drawing/2014/main" xmlns="" val="3739493557"/>
                    </a:ext>
                  </a:extLst>
                </a:gridCol>
                <a:gridCol w="629724">
                  <a:extLst>
                    <a:ext uri="{9D8B030D-6E8A-4147-A177-3AD203B41FA5}">
                      <a16:colId xmlns:a16="http://schemas.microsoft.com/office/drawing/2014/main" xmlns="" val="327306556"/>
                    </a:ext>
                  </a:extLst>
                </a:gridCol>
                <a:gridCol w="624101">
                  <a:extLst>
                    <a:ext uri="{9D8B030D-6E8A-4147-A177-3AD203B41FA5}">
                      <a16:colId xmlns:a16="http://schemas.microsoft.com/office/drawing/2014/main" xmlns="" val="359707688"/>
                    </a:ext>
                  </a:extLst>
                </a:gridCol>
                <a:gridCol w="624101">
                  <a:extLst>
                    <a:ext uri="{9D8B030D-6E8A-4147-A177-3AD203B41FA5}">
                      <a16:colId xmlns:a16="http://schemas.microsoft.com/office/drawing/2014/main" xmlns="" val="3624442597"/>
                    </a:ext>
                  </a:extLst>
                </a:gridCol>
                <a:gridCol w="624101">
                  <a:extLst>
                    <a:ext uri="{9D8B030D-6E8A-4147-A177-3AD203B41FA5}">
                      <a16:colId xmlns:a16="http://schemas.microsoft.com/office/drawing/2014/main" xmlns="" val="3498893561"/>
                    </a:ext>
                  </a:extLst>
                </a:gridCol>
                <a:gridCol w="624101">
                  <a:extLst>
                    <a:ext uri="{9D8B030D-6E8A-4147-A177-3AD203B41FA5}">
                      <a16:colId xmlns:a16="http://schemas.microsoft.com/office/drawing/2014/main" xmlns="" val="3868154727"/>
                    </a:ext>
                  </a:extLst>
                </a:gridCol>
                <a:gridCol w="624101">
                  <a:extLst>
                    <a:ext uri="{9D8B030D-6E8A-4147-A177-3AD203B41FA5}">
                      <a16:colId xmlns:a16="http://schemas.microsoft.com/office/drawing/2014/main" xmlns="" val="1615722752"/>
                    </a:ext>
                  </a:extLst>
                </a:gridCol>
              </a:tblGrid>
              <a:tr h="319614"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Норма времени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3415" marR="153415" marT="76707" marB="7670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5413619"/>
                  </a:ext>
                </a:extLst>
              </a:tr>
              <a:tr h="66053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наименование</a:t>
                      </a:r>
                    </a:p>
                  </a:txBody>
                  <a:tcPr marL="153415" marR="153415" marT="76707" marB="767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кол-во</a:t>
                      </a:r>
                    </a:p>
                  </a:txBody>
                  <a:tcPr marL="15981" marR="15981" marT="1598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станок1</a:t>
                      </a:r>
                    </a:p>
                  </a:txBody>
                  <a:tcPr marL="15981" marR="15981" marT="15981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станок2</a:t>
                      </a:r>
                    </a:p>
                  </a:txBody>
                  <a:tcPr marL="15981" marR="15981" marT="15981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станок3</a:t>
                      </a:r>
                    </a:p>
                  </a:txBody>
                  <a:tcPr marL="15981" marR="15981" marT="15981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станок4</a:t>
                      </a:r>
                    </a:p>
                  </a:txBody>
                  <a:tcPr marL="15981" marR="15981" marT="15981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станок5</a:t>
                      </a:r>
                    </a:p>
                  </a:txBody>
                  <a:tcPr marL="15981" marR="15981" marT="15981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4179462"/>
                  </a:ext>
                </a:extLst>
              </a:tr>
              <a:tr h="3196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153415" marR="153415" marT="76707" marB="7670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523672"/>
                  </a:ext>
                </a:extLst>
              </a:tr>
              <a:tr h="3196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153415" marR="153415" marT="76707" marB="7670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4820920"/>
                  </a:ext>
                </a:extLst>
              </a:tr>
              <a:tr h="31961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153415" marR="153415" marT="76707" marB="76707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5981" marR="15981" marT="1598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9736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7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/>
              <a:t>Задача </a:t>
            </a:r>
            <a:r>
              <a:rPr lang="ru-RU" sz="2600" b="1" dirty="0" err="1"/>
              <a:t>хакатона</a:t>
            </a:r>
            <a:r>
              <a:rPr lang="ru-RU" sz="2600" b="1" dirty="0"/>
              <a:t>: оптимизировать выпуск </a:t>
            </a:r>
            <a:r>
              <a:rPr lang="en-US" sz="2600" b="1" dirty="0"/>
              <a:t>N </a:t>
            </a:r>
            <a:r>
              <a:rPr lang="ru-RU" sz="2600" b="1" dirty="0"/>
              <a:t>деталей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68714"/>
              </p:ext>
            </p:extLst>
          </p:nvPr>
        </p:nvGraphicFramePr>
        <p:xfrm>
          <a:off x="1396459" y="1807328"/>
          <a:ext cx="9722363" cy="4189640"/>
        </p:xfrm>
        <a:graphic>
          <a:graphicData uri="http://schemas.openxmlformats.org/drawingml/2006/table">
            <a:tbl>
              <a:tblPr/>
              <a:tblGrid>
                <a:gridCol w="785645">
                  <a:extLst>
                    <a:ext uri="{9D8B030D-6E8A-4147-A177-3AD203B41FA5}">
                      <a16:colId xmlns:a16="http://schemas.microsoft.com/office/drawing/2014/main" xmlns="" val="696834297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15606913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14570464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50119683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90659409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73280795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590317188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06386061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4009662370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2442319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64968044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5933004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797620281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61475104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537943174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949655888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60941937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47522490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413729789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86370570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00390513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766167957"/>
                    </a:ext>
                  </a:extLst>
                </a:gridCol>
              </a:tblGrid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1466730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295863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666490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476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47720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397215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62613374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4072633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7603433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61484681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04735376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2614861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0037810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032633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1146854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497156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975725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5573559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955914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0261546"/>
                  </a:ext>
                </a:extLst>
              </a:tr>
            </a:tbl>
          </a:graphicData>
        </a:graphic>
      </p:graphicFrame>
      <p:sp>
        <p:nvSpPr>
          <p:cNvPr id="9" name="Овал 8"/>
          <p:cNvSpPr/>
          <p:nvPr/>
        </p:nvSpPr>
        <p:spPr>
          <a:xfrm>
            <a:off x="801384" y="3443280"/>
            <a:ext cx="10711512" cy="27623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12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5471546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ХОТИМ ПОЛУЧИТЬ?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75470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61568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1205960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0819862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08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8851513" cy="11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/>
              <a:t>Задача </a:t>
            </a:r>
            <a:r>
              <a:rPr lang="ru-RU" sz="2600" b="1" dirty="0" err="1"/>
              <a:t>хакатона</a:t>
            </a:r>
            <a:r>
              <a:rPr lang="ru-RU" sz="2600" b="1" dirty="0"/>
              <a:t>: оптимизировать выпуск </a:t>
            </a:r>
            <a:r>
              <a:rPr lang="en-US" sz="2600" b="1" dirty="0"/>
              <a:t>N </a:t>
            </a:r>
            <a:r>
              <a:rPr lang="ru-RU" sz="2600" b="1" dirty="0"/>
              <a:t>деталей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396459" y="1807328"/>
          <a:ext cx="9722363" cy="4189640"/>
        </p:xfrm>
        <a:graphic>
          <a:graphicData uri="http://schemas.openxmlformats.org/drawingml/2006/table">
            <a:tbl>
              <a:tblPr/>
              <a:tblGrid>
                <a:gridCol w="785645">
                  <a:extLst>
                    <a:ext uri="{9D8B030D-6E8A-4147-A177-3AD203B41FA5}">
                      <a16:colId xmlns:a16="http://schemas.microsoft.com/office/drawing/2014/main" xmlns="" val="696834297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15606913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14570464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50119683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90659409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73280795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590317188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06386061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4009662370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2442319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649680445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5933004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797620281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61475104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2537943174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949655888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60941937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647522490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413729789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3863705702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1003905136"/>
                    </a:ext>
                  </a:extLst>
                </a:gridCol>
                <a:gridCol w="425558">
                  <a:extLst>
                    <a:ext uri="{9D8B030D-6E8A-4147-A177-3AD203B41FA5}">
                      <a16:colId xmlns:a16="http://schemas.microsoft.com/office/drawing/2014/main" xmlns="" val="766167957"/>
                    </a:ext>
                  </a:extLst>
                </a:gridCol>
              </a:tblGrid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51466730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295863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6666490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38476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47720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5397215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62613374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4072633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37603433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61484681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04735376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12614861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0037810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032633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вариант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11146854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1"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мин.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4971565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endParaRPr lang="ru-R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9757258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5573559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9559147"/>
                  </a:ext>
                </a:extLst>
              </a:tr>
              <a:tr h="209482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0261546"/>
                  </a:ext>
                </a:extLst>
              </a:tr>
            </a:tbl>
          </a:graphicData>
        </a:graphic>
      </p:graphicFrame>
      <p:sp>
        <p:nvSpPr>
          <p:cNvPr id="9" name="Овал 8"/>
          <p:cNvSpPr/>
          <p:nvPr/>
        </p:nvSpPr>
        <p:spPr>
          <a:xfrm>
            <a:off x="801384" y="3443280"/>
            <a:ext cx="10711512" cy="27623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12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5471546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ХОТИМ ПОЛУЧИТЬ?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75470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61568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1205960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0819862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6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1506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27333" y="238125"/>
            <a:ext cx="7511873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Как устроено планирование производства</a:t>
            </a: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9275470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661568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0819862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1205960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688" y="3117747"/>
            <a:ext cx="7571918" cy="3028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2" name="Прямая соединительная линия 21"/>
          <p:cNvCxnSpPr/>
          <p:nvPr/>
        </p:nvCxnSpPr>
        <p:spPr>
          <a:xfrm flipV="1">
            <a:off x="663149" y="2127724"/>
            <a:ext cx="2155935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554757" y="2067995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728133" y="1768024"/>
            <a:ext cx="2107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Оборудование</a:t>
            </a:r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V="1">
            <a:off x="663148" y="2750150"/>
            <a:ext cx="4752000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554757" y="2690421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712036" y="2390286"/>
            <a:ext cx="4741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Технология производства продукции</a:t>
            </a:r>
            <a:endParaRPr lang="ru-RU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V="1">
            <a:off x="663149" y="1548729"/>
            <a:ext cx="2155935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554757" y="1489000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712036" y="1177911"/>
            <a:ext cx="2107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Продукция</a:t>
            </a:r>
            <a:endParaRPr lang="ru-RU" dirty="0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V="1">
            <a:off x="6409436" y="2127724"/>
            <a:ext cx="3960000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6301045" y="2067995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6458323" y="2388799"/>
            <a:ext cx="4759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Сменное задание</a:t>
            </a:r>
            <a:endParaRPr lang="ru-RU" dirty="0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V="1">
            <a:off x="6409436" y="2750150"/>
            <a:ext cx="5328000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>
            <a:off x="6301045" y="2690421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flipV="1">
            <a:off x="6409436" y="1548729"/>
            <a:ext cx="5292000" cy="0"/>
          </a:xfrm>
          <a:prstGeom prst="line">
            <a:avLst/>
          </a:prstGeom>
          <a:ln>
            <a:solidFill>
              <a:srgbClr val="FAC6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Прямоугольник 49"/>
          <p:cNvSpPr/>
          <p:nvPr/>
        </p:nvSpPr>
        <p:spPr>
          <a:xfrm>
            <a:off x="6301045" y="1489000"/>
            <a:ext cx="157279" cy="157279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6458323" y="1177911"/>
            <a:ext cx="5291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Нормы времени</a:t>
            </a:r>
            <a:endParaRPr lang="ru-RU" dirty="0"/>
          </a:p>
        </p:txBody>
      </p:sp>
      <p:sp>
        <p:nvSpPr>
          <p:cNvPr id="52" name="Прямоугольник 51"/>
          <p:cNvSpPr/>
          <p:nvPr/>
        </p:nvSpPr>
        <p:spPr>
          <a:xfrm>
            <a:off x="6458322" y="1759848"/>
            <a:ext cx="5291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Календарное планирование производства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8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9" grpId="0" animBg="1"/>
      <p:bldP spid="30" grpId="0"/>
      <p:bldP spid="32" grpId="0" animBg="1"/>
      <p:bldP spid="33" grpId="0"/>
      <p:bldP spid="44" grpId="0" animBg="1"/>
      <p:bldP spid="45" grpId="0"/>
      <p:bldP spid="47" grpId="0" animBg="1"/>
      <p:bldP spid="50" grpId="0" animBg="1"/>
      <p:bldP spid="51" grpId="0"/>
      <p:bldP spid="5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10770783" cy="11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Календарный план (когда должно быть запущено в обработку изделие и когда оно будет выпущено по дням)</a:t>
            </a:r>
            <a:endParaRPr lang="ru-RU" sz="2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12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5471546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ХОТИМ ПОЛУЧИТЬ?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75470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61568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1205960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0819862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65984"/>
              </p:ext>
            </p:extLst>
          </p:nvPr>
        </p:nvGraphicFramePr>
        <p:xfrm>
          <a:off x="959708" y="2148509"/>
          <a:ext cx="10299877" cy="3295650"/>
        </p:xfrm>
        <a:graphic>
          <a:graphicData uri="http://schemas.openxmlformats.org/drawingml/2006/table">
            <a:tbl>
              <a:tblPr/>
              <a:tblGrid>
                <a:gridCol w="825405">
                  <a:extLst>
                    <a:ext uri="{9D8B030D-6E8A-4147-A177-3AD203B41FA5}">
                      <a16:colId xmlns:a16="http://schemas.microsoft.com/office/drawing/2014/main" xmlns="" val="521505327"/>
                    </a:ext>
                  </a:extLst>
                </a:gridCol>
                <a:gridCol w="2794571">
                  <a:extLst>
                    <a:ext uri="{9D8B030D-6E8A-4147-A177-3AD203B41FA5}">
                      <a16:colId xmlns:a16="http://schemas.microsoft.com/office/drawing/2014/main" xmlns="" val="977362766"/>
                    </a:ext>
                  </a:extLst>
                </a:gridCol>
                <a:gridCol w="595901">
                  <a:extLst>
                    <a:ext uri="{9D8B030D-6E8A-4147-A177-3AD203B41FA5}">
                      <a16:colId xmlns:a16="http://schemas.microsoft.com/office/drawing/2014/main" xmlns="" val="148613213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111492174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416222107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15890675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2672551644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261890843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296716129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208403498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611245722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1127181285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3737176677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326286238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2732073681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xmlns="" val="340145077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Февраль 2019 г.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56484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Кол-во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6871695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34104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22028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А2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85338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Переходник 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422706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325164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 Б2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54764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Ролик 1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399127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Корпус 1В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04730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Ось эксцентриковая 2В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082007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Фланец-заготовка 3В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530462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Ось-заготовка 4В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064810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Колесо 5В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03913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Бобышка 6В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37849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6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36" name="Рисунок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sp>
        <p:nvSpPr>
          <p:cNvPr id="60" name="Объект 2">
            <a:extLst>
              <a:ext uri="{FF2B5EF4-FFF2-40B4-BE49-F238E27FC236}">
                <a16:creationId xmlns:a16="http://schemas.microsoft.com/office/drawing/2014/main" xmlns="" id="{5971DD72-841B-C34C-9D8E-5F872F36E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87" y="1152137"/>
            <a:ext cx="10770783" cy="1116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600" b="1" dirty="0" smtClean="0"/>
              <a:t>Сменное задание для каждого оборудования с порядком запуска изделий</a:t>
            </a:r>
            <a:endParaRPr lang="ru-RU" sz="26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80C207F8-4364-474E-8CB6-159F8474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812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9BD3487E-5A64-5B46-9E19-AF2CC0A7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xmlns="" id="{5A12FD42-5BE7-2F4E-9825-8E47DCA6E2AD}"/>
              </a:ext>
            </a:extLst>
          </p:cNvPr>
          <p:cNvSpPr txBox="1">
            <a:spLocks/>
          </p:cNvSpPr>
          <p:nvPr/>
        </p:nvSpPr>
        <p:spPr>
          <a:xfrm>
            <a:off x="404283" y="393080"/>
            <a:ext cx="5471546" cy="4580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ЧТО ХОТИМ ПОЛУЧИТЬ?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xmlns="" id="{DFE14E76-722F-CA41-937F-180F7FD2D377}"/>
              </a:ext>
            </a:extLst>
          </p:cNvPr>
          <p:cNvSpPr/>
          <p:nvPr/>
        </p:nvSpPr>
        <p:spPr>
          <a:xfrm>
            <a:off x="850327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xmlns="" id="{CC2A10C1-A1E6-A341-8564-61C0D6B6B28A}"/>
              </a:ext>
            </a:extLst>
          </p:cNvPr>
          <p:cNvSpPr/>
          <p:nvPr/>
        </p:nvSpPr>
        <p:spPr>
          <a:xfrm>
            <a:off x="8889372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BB9C7EF9-19DF-EA45-B0FE-8C9A7552D1AA}"/>
              </a:ext>
            </a:extLst>
          </p:cNvPr>
          <p:cNvSpPr/>
          <p:nvPr/>
        </p:nvSpPr>
        <p:spPr>
          <a:xfrm>
            <a:off x="9275470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xmlns="" id="{80B11923-F184-B44A-956C-D4CD62B4C396}"/>
              </a:ext>
            </a:extLst>
          </p:cNvPr>
          <p:cNvSpPr/>
          <p:nvPr/>
        </p:nvSpPr>
        <p:spPr>
          <a:xfrm>
            <a:off x="1004766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9754A2CE-9BD9-074E-8F95-E05F4B635662}"/>
              </a:ext>
            </a:extLst>
          </p:cNvPr>
          <p:cNvSpPr/>
          <p:nvPr/>
        </p:nvSpPr>
        <p:spPr>
          <a:xfrm>
            <a:off x="9661568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xmlns="" id="{1A94EDAB-935C-A147-B20E-6673117EC242}"/>
              </a:ext>
            </a:extLst>
          </p:cNvPr>
          <p:cNvSpPr/>
          <p:nvPr/>
        </p:nvSpPr>
        <p:spPr>
          <a:xfrm>
            <a:off x="1043376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xmlns="" id="{F974E45D-7458-1942-AA83-04E9055C2FBB}"/>
              </a:ext>
            </a:extLst>
          </p:cNvPr>
          <p:cNvSpPr/>
          <p:nvPr/>
        </p:nvSpPr>
        <p:spPr>
          <a:xfrm>
            <a:off x="11205960" y="569138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xmlns="" id="{035AAA40-5513-1A42-8287-6D1BD8393C79}"/>
              </a:ext>
            </a:extLst>
          </p:cNvPr>
          <p:cNvSpPr/>
          <p:nvPr/>
        </p:nvSpPr>
        <p:spPr>
          <a:xfrm>
            <a:off x="10819862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xmlns="" id="{6C68F474-DA5D-FE49-8D45-49D7107FDE62}"/>
              </a:ext>
            </a:extLst>
          </p:cNvPr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76148"/>
              </p:ext>
            </p:extLst>
          </p:nvPr>
        </p:nvGraphicFramePr>
        <p:xfrm>
          <a:off x="728134" y="2268274"/>
          <a:ext cx="10265213" cy="3300318"/>
        </p:xfrm>
        <a:graphic>
          <a:graphicData uri="http://schemas.openxmlformats.org/drawingml/2006/table">
            <a:tbl>
              <a:tblPr/>
              <a:tblGrid>
                <a:gridCol w="952719">
                  <a:extLst>
                    <a:ext uri="{9D8B030D-6E8A-4147-A177-3AD203B41FA5}">
                      <a16:colId xmlns:a16="http://schemas.microsoft.com/office/drawing/2014/main" xmlns="" val="2851446304"/>
                    </a:ext>
                  </a:extLst>
                </a:gridCol>
                <a:gridCol w="3502250">
                  <a:extLst>
                    <a:ext uri="{9D8B030D-6E8A-4147-A177-3AD203B41FA5}">
                      <a16:colId xmlns:a16="http://schemas.microsoft.com/office/drawing/2014/main" xmlns="" val="996942029"/>
                    </a:ext>
                  </a:extLst>
                </a:gridCol>
                <a:gridCol w="711184">
                  <a:extLst>
                    <a:ext uri="{9D8B030D-6E8A-4147-A177-3AD203B41FA5}">
                      <a16:colId xmlns:a16="http://schemas.microsoft.com/office/drawing/2014/main" xmlns="" val="2021870753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884534182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3226485231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2156844328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2333635102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3303398950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871880711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2621789896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1594993551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2979187031"/>
                    </a:ext>
                  </a:extLst>
                </a:gridCol>
                <a:gridCol w="509906">
                  <a:extLst>
                    <a:ext uri="{9D8B030D-6E8A-4147-A177-3AD203B41FA5}">
                      <a16:colId xmlns:a16="http://schemas.microsoft.com/office/drawing/2014/main" xmlns="" val="3031454792"/>
                    </a:ext>
                  </a:extLst>
                </a:gridCol>
              </a:tblGrid>
              <a:tr h="36670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Станок №1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 февраля 2019 г.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48478087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Кол-во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17:00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28861450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2528029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44645779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72957701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6529739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3847927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40786971"/>
                  </a:ext>
                </a:extLst>
              </a:tr>
              <a:tr h="36670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Изделие №7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6216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41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290023" y="4556589"/>
            <a:ext cx="95070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Пономарев Юрий</a:t>
            </a:r>
            <a:r>
              <a:rPr lang="ru-RU" sz="1200" b="1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ru-RU" sz="1200" b="1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1200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Менеджер по производственной системе</a:t>
            </a:r>
          </a:p>
          <a:p>
            <a:pPr algn="ctr">
              <a:lnSpc>
                <a:spcPct val="150000"/>
              </a:lnSpc>
            </a:pPr>
            <a:r>
              <a:rPr lang="ru-RU" sz="1200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ПАО «Кировский завод»</a:t>
            </a:r>
            <a:endParaRPr lang="ru-RU" sz="1200" dirty="0">
              <a:solidFill>
                <a:srgbClr val="6E70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ru-RU" sz="1200" b="1" dirty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+7 911 </a:t>
            </a:r>
            <a:r>
              <a:rPr lang="ru-RU" sz="1200" b="1" dirty="0" smtClean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795 89 28</a:t>
            </a:r>
            <a:endParaRPr lang="en-US" sz="1200" dirty="0">
              <a:solidFill>
                <a:srgbClr val="6E70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endParaRPr lang="ru-RU" sz="1200" dirty="0">
              <a:solidFill>
                <a:srgbClr val="6E70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6E70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Yuriy.Ponomarev@kzgroup.ru</a:t>
            </a:r>
            <a:endParaRPr lang="ru-RU" sz="1200" dirty="0">
              <a:solidFill>
                <a:srgbClr val="6E70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7286" y="5752495"/>
            <a:ext cx="392544" cy="245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Группа 8"/>
          <p:cNvGrpSpPr/>
          <p:nvPr/>
        </p:nvGrpSpPr>
        <p:grpSpPr>
          <a:xfrm rot="10800000">
            <a:off x="-2" y="6684219"/>
            <a:ext cx="12192001" cy="198163"/>
            <a:chOff x="2373069" y="3198536"/>
            <a:chExt cx="4563975" cy="198163"/>
          </a:xfrm>
        </p:grpSpPr>
        <p:sp>
          <p:nvSpPr>
            <p:cNvPr id="10" name="Прямоугольник 9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3518530" y="3198536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3305906" y="2368063"/>
            <a:ext cx="5720863" cy="1641230"/>
          </a:xfrm>
          <a:prstGeom prst="rect">
            <a:avLst/>
          </a:prstGeom>
          <a:noFill/>
          <a:ln w="3175">
            <a:solidFill>
              <a:srgbClr val="FF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3" descr="F:\Фриланс_17\Кировский завод\Презентации\Презентация_1\слайд 15\zavod_открытка 210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71450"/>
            <a:ext cx="12192000" cy="455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-4356" y="4357413"/>
            <a:ext cx="12192000" cy="45722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09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600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27333" y="238125"/>
            <a:ext cx="2230967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Продукция</a:t>
            </a: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8872694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926117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64965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038134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042661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08150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12035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32352"/>
              </p:ext>
            </p:extLst>
          </p:nvPr>
        </p:nvGraphicFramePr>
        <p:xfrm>
          <a:off x="1051983" y="1261822"/>
          <a:ext cx="9999282" cy="4860000"/>
        </p:xfrm>
        <a:graphic>
          <a:graphicData uri="http://schemas.openxmlformats.org/drawingml/2006/table">
            <a:tbl>
              <a:tblPr/>
              <a:tblGrid>
                <a:gridCol w="633170">
                  <a:extLst>
                    <a:ext uri="{9D8B030D-6E8A-4147-A177-3AD203B41FA5}">
                      <a16:colId xmlns:a16="http://schemas.microsoft.com/office/drawing/2014/main" xmlns="" val="3715578980"/>
                    </a:ext>
                  </a:extLst>
                </a:gridCol>
                <a:gridCol w="2341528">
                  <a:extLst>
                    <a:ext uri="{9D8B030D-6E8A-4147-A177-3AD203B41FA5}">
                      <a16:colId xmlns:a16="http://schemas.microsoft.com/office/drawing/2014/main" xmlns="" val="2695071371"/>
                    </a:ext>
                  </a:extLst>
                </a:gridCol>
                <a:gridCol w="2341528">
                  <a:extLst>
                    <a:ext uri="{9D8B030D-6E8A-4147-A177-3AD203B41FA5}">
                      <a16:colId xmlns:a16="http://schemas.microsoft.com/office/drawing/2014/main" xmlns="" val="2557580025"/>
                    </a:ext>
                  </a:extLst>
                </a:gridCol>
                <a:gridCol w="2341528">
                  <a:extLst>
                    <a:ext uri="{9D8B030D-6E8A-4147-A177-3AD203B41FA5}">
                      <a16:colId xmlns:a16="http://schemas.microsoft.com/office/drawing/2014/main" xmlns="" val="2847185078"/>
                    </a:ext>
                  </a:extLst>
                </a:gridCol>
                <a:gridCol w="2341528">
                  <a:extLst>
                    <a:ext uri="{9D8B030D-6E8A-4147-A177-3AD203B41FA5}">
                      <a16:colId xmlns:a16="http://schemas.microsoft.com/office/drawing/2014/main" xmlns="" val="849698888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Кол-во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42781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06023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Труба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609231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Реборда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30750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Муфта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290922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Изделие №2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139750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Изделие №3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t"/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шт.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73495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391" y="4025651"/>
            <a:ext cx="1105127" cy="9835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7"/>
          <a:srcRect l="16869" t="20741" r="19485" b="17205"/>
          <a:stretch/>
        </p:blipFill>
        <p:spPr>
          <a:xfrm>
            <a:off x="6017987" y="5248950"/>
            <a:ext cx="821933" cy="8013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518" y="2204507"/>
            <a:ext cx="1620879" cy="16208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141" y="2395148"/>
            <a:ext cx="643064" cy="44173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9220" y="3006318"/>
            <a:ext cx="544906" cy="3237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9219" y="3481621"/>
            <a:ext cx="528722" cy="4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3210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27333" y="238125"/>
            <a:ext cx="5345096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Оборудование</a:t>
            </a: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261176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8872695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649657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038137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042661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0815099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1203580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2863"/>
              </p:ext>
            </p:extLst>
          </p:nvPr>
        </p:nvGraphicFramePr>
        <p:xfrm>
          <a:off x="3478763" y="1101361"/>
          <a:ext cx="5223455" cy="1883616"/>
        </p:xfrm>
        <a:graphic>
          <a:graphicData uri="http://schemas.openxmlformats.org/drawingml/2006/table">
            <a:tbl>
              <a:tblPr/>
              <a:tblGrid>
                <a:gridCol w="1333648">
                  <a:extLst>
                    <a:ext uri="{9D8B030D-6E8A-4147-A177-3AD203B41FA5}">
                      <a16:colId xmlns:a16="http://schemas.microsoft.com/office/drawing/2014/main" xmlns="" val="220872778"/>
                    </a:ext>
                  </a:extLst>
                </a:gridCol>
                <a:gridCol w="1333648">
                  <a:extLst>
                    <a:ext uri="{9D8B030D-6E8A-4147-A177-3AD203B41FA5}">
                      <a16:colId xmlns:a16="http://schemas.microsoft.com/office/drawing/2014/main" xmlns="" val="714571703"/>
                    </a:ext>
                  </a:extLst>
                </a:gridCol>
                <a:gridCol w="2556159">
                  <a:extLst>
                    <a:ext uri="{9D8B030D-6E8A-4147-A177-3AD203B41FA5}">
                      <a16:colId xmlns:a16="http://schemas.microsoft.com/office/drawing/2014/main" xmlns="" val="1330394780"/>
                    </a:ext>
                  </a:extLst>
                </a:gridCol>
              </a:tblGrid>
              <a:tr h="4709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№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Название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1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Тип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6297893"/>
                  </a:ext>
                </a:extLst>
              </a:tr>
              <a:tr h="4709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Пила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8577476"/>
                  </a:ext>
                </a:extLst>
              </a:tr>
              <a:tr h="4709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Плазменная резка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8121371"/>
                  </a:ext>
                </a:extLst>
              </a:tr>
              <a:tr h="4709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Станок №3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</a:rPr>
                        <a:t>Токарный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3AC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7213772"/>
                  </a:ext>
                </a:extLst>
              </a:tr>
            </a:tbl>
          </a:graphicData>
        </a:graphic>
      </p:graphicFrame>
      <p:pic>
        <p:nvPicPr>
          <p:cNvPr id="28" name="Рисунок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688" y="3117747"/>
            <a:ext cx="7571918" cy="3028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33" y="3496876"/>
            <a:ext cx="2370376" cy="2304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215" y="3498734"/>
            <a:ext cx="2899552" cy="21746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1117" y="3498734"/>
            <a:ext cx="3940489" cy="2101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Прямоугольник 13"/>
          <p:cNvSpPr/>
          <p:nvPr/>
        </p:nvSpPr>
        <p:spPr>
          <a:xfrm>
            <a:off x="3478763" y="1573967"/>
            <a:ext cx="5223455" cy="46920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478763" y="2044871"/>
            <a:ext cx="5223455" cy="46920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3478763" y="2516884"/>
            <a:ext cx="5223455" cy="469202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1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3"/>
          <a:srcRect l="22384" t="33138" r="29727"/>
          <a:stretch/>
        </p:blipFill>
        <p:spPr>
          <a:xfrm>
            <a:off x="2007025" y="2649948"/>
            <a:ext cx="8214699" cy="3711334"/>
          </a:xfrm>
          <a:prstGeom prst="rect">
            <a:avLst/>
          </a:prstGeom>
        </p:spPr>
      </p:pic>
      <p:sp>
        <p:nvSpPr>
          <p:cNvPr id="31" name="Овал 30"/>
          <p:cNvSpPr/>
          <p:nvPr/>
        </p:nvSpPr>
        <p:spPr>
          <a:xfrm>
            <a:off x="9020177" y="3221820"/>
            <a:ext cx="216000" cy="216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Овал 43"/>
          <p:cNvSpPr/>
          <p:nvPr/>
        </p:nvSpPr>
        <p:spPr>
          <a:xfrm>
            <a:off x="5556429" y="4880450"/>
            <a:ext cx="216000" cy="216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5" name="Овал 44"/>
          <p:cNvSpPr/>
          <p:nvPr/>
        </p:nvSpPr>
        <p:spPr>
          <a:xfrm>
            <a:off x="7566508" y="3149193"/>
            <a:ext cx="216000" cy="216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2</a:t>
            </a:r>
          </a:p>
        </p:txBody>
      </p:sp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2552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27333" y="238125"/>
            <a:ext cx="5345096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Технология производства</a:t>
            </a: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649654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88726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2611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038134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042661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08150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12035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53854"/>
              </p:ext>
            </p:extLst>
          </p:nvPr>
        </p:nvGraphicFramePr>
        <p:xfrm>
          <a:off x="2007025" y="1078342"/>
          <a:ext cx="8079961" cy="1390300"/>
        </p:xfrm>
        <a:graphic>
          <a:graphicData uri="http://schemas.openxmlformats.org/drawingml/2006/table">
            <a:tbl>
              <a:tblPr/>
              <a:tblGrid>
                <a:gridCol w="2936671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Пила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Сверление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</a:tbl>
          </a:graphicData>
        </a:graphic>
      </p:graphicFrame>
      <p:cxnSp>
        <p:nvCxnSpPr>
          <p:cNvPr id="8" name="Соединительная линия уступом 7"/>
          <p:cNvCxnSpPr>
            <a:stCxn id="31" idx="0"/>
            <a:endCxn id="45" idx="0"/>
          </p:cNvCxnSpPr>
          <p:nvPr/>
        </p:nvCxnSpPr>
        <p:spPr>
          <a:xfrm rot="16200000" flipV="1">
            <a:off x="8365030" y="2458672"/>
            <a:ext cx="72627" cy="1453669"/>
          </a:xfrm>
          <a:prstGeom prst="bentConnector3">
            <a:avLst>
              <a:gd name="adj1" fmla="val 591024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45" idx="6"/>
            <a:endCxn id="44" idx="0"/>
          </p:cNvCxnSpPr>
          <p:nvPr/>
        </p:nvCxnSpPr>
        <p:spPr>
          <a:xfrm flipH="1">
            <a:off x="5664429" y="3257193"/>
            <a:ext cx="2118079" cy="1623257"/>
          </a:xfrm>
          <a:prstGeom prst="bentConnector4">
            <a:avLst>
              <a:gd name="adj1" fmla="val -20291"/>
              <a:gd name="adj2" fmla="val 69663"/>
            </a:avLst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5795329" y="4880450"/>
            <a:ext cx="216000" cy="21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Овал 48"/>
          <p:cNvSpPr/>
          <p:nvPr/>
        </p:nvSpPr>
        <p:spPr>
          <a:xfrm>
            <a:off x="5351799" y="3913616"/>
            <a:ext cx="216000" cy="21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0" name="Овал 49"/>
          <p:cNvSpPr/>
          <p:nvPr/>
        </p:nvSpPr>
        <p:spPr>
          <a:xfrm>
            <a:off x="7242509" y="3113820"/>
            <a:ext cx="216000" cy="2160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2</a:t>
            </a:r>
          </a:p>
        </p:txBody>
      </p:sp>
      <p:cxnSp>
        <p:nvCxnSpPr>
          <p:cNvPr id="51" name="Соединительная линия уступом 50"/>
          <p:cNvCxnSpPr>
            <a:stCxn id="48" idx="0"/>
          </p:cNvCxnSpPr>
          <p:nvPr/>
        </p:nvCxnSpPr>
        <p:spPr>
          <a:xfrm rot="5400000" flipH="1" flipV="1">
            <a:off x="5854502" y="3373075"/>
            <a:ext cx="1556202" cy="1458549"/>
          </a:xfrm>
          <a:prstGeom prst="bentConnector3">
            <a:avLst>
              <a:gd name="adj1" fmla="val 77616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Соединительная линия уступом 51"/>
          <p:cNvCxnSpPr>
            <a:endCxn id="49" idx="6"/>
          </p:cNvCxnSpPr>
          <p:nvPr/>
        </p:nvCxnSpPr>
        <p:spPr>
          <a:xfrm rot="10800000" flipV="1">
            <a:off x="5567799" y="3551004"/>
            <a:ext cx="1674710" cy="470612"/>
          </a:xfrm>
          <a:prstGeom prst="bentConnector3">
            <a:avLst>
              <a:gd name="adj1" fmla="val 84944"/>
            </a:avLst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2007026" y="1745557"/>
            <a:ext cx="807996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2007026" y="2104301"/>
            <a:ext cx="8079960" cy="3600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1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4" grpId="0" animBg="1"/>
      <p:bldP spid="45" grpId="0" animBg="1"/>
      <p:bldP spid="48" grpId="0" animBg="1"/>
      <p:bldP spid="49" grpId="0" animBg="1"/>
      <p:bldP spid="50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2891068" y="4403654"/>
            <a:ext cx="1377764" cy="5856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Пила</a:t>
            </a:r>
            <a:endParaRPr lang="ru-RU" dirty="0"/>
          </a:p>
        </p:txBody>
      </p:sp>
      <p:sp>
        <p:nvSpPr>
          <p:cNvPr id="46" name="Скругленный прямоугольник 45"/>
          <p:cNvSpPr/>
          <p:nvPr/>
        </p:nvSpPr>
        <p:spPr>
          <a:xfrm>
            <a:off x="5489411" y="3229808"/>
            <a:ext cx="1377764" cy="5856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Фрезерный</a:t>
            </a:r>
            <a:endParaRPr lang="ru-RU" dirty="0"/>
          </a:p>
        </p:txBody>
      </p:sp>
      <p:sp>
        <p:nvSpPr>
          <p:cNvPr id="47" name="Скругленный прямоугольник 46"/>
          <p:cNvSpPr/>
          <p:nvPr/>
        </p:nvSpPr>
        <p:spPr>
          <a:xfrm>
            <a:off x="5489411" y="4403654"/>
            <a:ext cx="1377764" cy="5856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Токарный</a:t>
            </a:r>
            <a:endParaRPr lang="ru-RU" dirty="0"/>
          </a:p>
        </p:txBody>
      </p:sp>
      <p:sp>
        <p:nvSpPr>
          <p:cNvPr id="53" name="Скругленный прямоугольник 52"/>
          <p:cNvSpPr/>
          <p:nvPr/>
        </p:nvSpPr>
        <p:spPr>
          <a:xfrm>
            <a:off x="7883410" y="4403653"/>
            <a:ext cx="1377764" cy="5856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Сверление</a:t>
            </a:r>
            <a:endParaRPr lang="ru-RU" dirty="0"/>
          </a:p>
        </p:txBody>
      </p:sp>
      <p:sp>
        <p:nvSpPr>
          <p:cNvPr id="31" name="Овал 30"/>
          <p:cNvSpPr/>
          <p:nvPr/>
        </p:nvSpPr>
        <p:spPr>
          <a:xfrm>
            <a:off x="3429519" y="4141895"/>
            <a:ext cx="360000" cy="36000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4" name="Овал 43"/>
          <p:cNvSpPr/>
          <p:nvPr/>
        </p:nvSpPr>
        <p:spPr>
          <a:xfrm>
            <a:off x="5929647" y="2955857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45" name="Овал 44"/>
          <p:cNvSpPr/>
          <p:nvPr/>
        </p:nvSpPr>
        <p:spPr>
          <a:xfrm>
            <a:off x="5929647" y="4155240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2</a:t>
            </a:r>
          </a:p>
        </p:txBody>
      </p:sp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2552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27333" y="238125"/>
            <a:ext cx="5345096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Технология производства</a:t>
            </a: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649654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88726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92611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0038134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0426614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0815094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1203574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2007025" y="1078342"/>
          <a:ext cx="8079961" cy="1390300"/>
        </p:xfrm>
        <a:graphic>
          <a:graphicData uri="http://schemas.openxmlformats.org/drawingml/2006/table">
            <a:tbl>
              <a:tblPr/>
              <a:tblGrid>
                <a:gridCol w="2936671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операция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Пила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Сверление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</a:tbl>
          </a:graphicData>
        </a:graphic>
      </p:graphicFrame>
      <p:sp>
        <p:nvSpPr>
          <p:cNvPr id="32" name="Прямоугольник 31"/>
          <p:cNvSpPr/>
          <p:nvPr/>
        </p:nvSpPr>
        <p:spPr>
          <a:xfrm>
            <a:off x="2007026" y="1745557"/>
            <a:ext cx="807996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" name="Прямая со стрелкой 4"/>
          <p:cNvCxnSpPr>
            <a:stCxn id="31" idx="6"/>
            <a:endCxn id="45" idx="2"/>
          </p:cNvCxnSpPr>
          <p:nvPr/>
        </p:nvCxnSpPr>
        <p:spPr>
          <a:xfrm>
            <a:off x="3789519" y="4321895"/>
            <a:ext cx="2140128" cy="1334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45" idx="0"/>
            <a:endCxn id="44" idx="4"/>
          </p:cNvCxnSpPr>
          <p:nvPr/>
        </p:nvCxnSpPr>
        <p:spPr>
          <a:xfrm flipV="1">
            <a:off x="6109647" y="3315857"/>
            <a:ext cx="0" cy="839383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Овал 56"/>
          <p:cNvSpPr/>
          <p:nvPr/>
        </p:nvSpPr>
        <p:spPr>
          <a:xfrm>
            <a:off x="3431779" y="4136129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1</a:t>
            </a:r>
          </a:p>
        </p:txBody>
      </p:sp>
      <p:cxnSp>
        <p:nvCxnSpPr>
          <p:cNvPr id="58" name="Прямая со стрелкой 57"/>
          <p:cNvCxnSpPr>
            <a:stCxn id="57" idx="6"/>
            <a:endCxn id="59" idx="3"/>
          </p:cNvCxnSpPr>
          <p:nvPr/>
        </p:nvCxnSpPr>
        <p:spPr>
          <a:xfrm flipV="1">
            <a:off x="3791779" y="3607473"/>
            <a:ext cx="1909695" cy="70865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5648753" y="3300194"/>
            <a:ext cx="360000" cy="36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ysClr val="windowText" lastClr="000000"/>
                </a:solidFill>
              </a:rPr>
              <a:t>2</a:t>
            </a:r>
          </a:p>
        </p:txBody>
      </p:sp>
      <p:grpSp>
        <p:nvGrpSpPr>
          <p:cNvPr id="72" name="Группа 71"/>
          <p:cNvGrpSpPr/>
          <p:nvPr/>
        </p:nvGrpSpPr>
        <p:grpSpPr>
          <a:xfrm>
            <a:off x="3764402" y="2824313"/>
            <a:ext cx="2174674" cy="2164967"/>
            <a:chOff x="1037308" y="3295227"/>
            <a:chExt cx="2174674" cy="2164967"/>
          </a:xfrm>
        </p:grpSpPr>
        <p:cxnSp>
          <p:nvCxnSpPr>
            <p:cNvPr id="62" name="Прямая соединительная линия 61"/>
            <p:cNvCxnSpPr/>
            <p:nvPr/>
          </p:nvCxnSpPr>
          <p:spPr>
            <a:xfrm>
              <a:off x="1051982" y="3295227"/>
              <a:ext cx="2160000" cy="2164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/>
            <p:cNvCxnSpPr/>
            <p:nvPr/>
          </p:nvCxnSpPr>
          <p:spPr>
            <a:xfrm flipV="1">
              <a:off x="1037308" y="3315857"/>
              <a:ext cx="2141071" cy="214433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05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44" grpId="0" animBg="1"/>
      <p:bldP spid="44" grpId="1" animBg="1"/>
      <p:bldP spid="45" grpId="0" animBg="1"/>
      <p:bldP spid="45" grpId="1" animBg="1"/>
      <p:bldP spid="32" grpId="0" animBg="1"/>
      <p:bldP spid="57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718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04283" y="382453"/>
            <a:ext cx="3250606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Нормы времени</a:t>
            </a:r>
            <a:endParaRPr lang="ru-RU" sz="3200" dirty="0"/>
          </a:p>
          <a:p>
            <a:pPr algn="ctr">
              <a:lnSpc>
                <a:spcPct val="100000"/>
              </a:lnSpc>
            </a:pP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97627"/>
              </p:ext>
            </p:extLst>
          </p:nvPr>
        </p:nvGraphicFramePr>
        <p:xfrm>
          <a:off x="2007025" y="1078342"/>
          <a:ext cx="8079961" cy="1390300"/>
        </p:xfrm>
        <a:graphic>
          <a:graphicData uri="http://schemas.openxmlformats.org/drawingml/2006/table">
            <a:tbl>
              <a:tblPr/>
              <a:tblGrid>
                <a:gridCol w="2936671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Пила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</a:tbl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0038137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872695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261176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964965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42661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0815099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203580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007026" y="1745557"/>
            <a:ext cx="807996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285828" y="3144193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588237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884252" y="4212698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180266" y="4212697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4058029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4354047" y="4212698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4650057" y="4212697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4940134" y="4212697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5236152" y="4212696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5531117" y="518873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5827132" y="5188738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 flipH="1" flipV="1">
            <a:off x="2278384" y="2646209"/>
            <a:ext cx="14888" cy="331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2293272" y="5962008"/>
            <a:ext cx="76513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6091275" y="2718515"/>
            <a:ext cx="47851" cy="32569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33579" y="384336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 минут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3464951" y="4211380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760966" y="421137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2014171" y="2115349"/>
            <a:ext cx="8079960" cy="3600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2591750" y="3144193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5530248" y="4212699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5826263" y="4212698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6122277" y="4212697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6993066" y="5188739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>
            <a:off x="7278807" y="5188738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6406962" y="4211380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6702977" y="4211379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887398" y="3144192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7573043" y="5188738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7858784" y="5188737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8151970" y="5188737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8437711" y="518873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8731947" y="518873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9017688" y="5188735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/>
          <p:nvPr/>
        </p:nvCxnSpPr>
        <p:spPr>
          <a:xfrm>
            <a:off x="9263023" y="2691686"/>
            <a:ext cx="47851" cy="32569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405327" y="381653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23 минуты</a:t>
            </a:r>
            <a:endParaRPr lang="ru-RU" dirty="0"/>
          </a:p>
        </p:txBody>
      </p:sp>
      <p:sp>
        <p:nvSpPr>
          <p:cNvPr id="86" name="Прямоугольник 85"/>
          <p:cNvSpPr/>
          <p:nvPr/>
        </p:nvSpPr>
        <p:spPr>
          <a:xfrm>
            <a:off x="980053" y="310700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dirty="0">
                <a:solidFill>
                  <a:srgbClr val="5943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Пила</a:t>
            </a:r>
          </a:p>
        </p:txBody>
      </p:sp>
      <p:sp>
        <p:nvSpPr>
          <p:cNvPr id="87" name="Прямоугольник 86"/>
          <p:cNvSpPr/>
          <p:nvPr/>
        </p:nvSpPr>
        <p:spPr>
          <a:xfrm>
            <a:off x="980053" y="4176794"/>
            <a:ext cx="122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dirty="0">
                <a:solidFill>
                  <a:srgbClr val="5943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Токарный</a:t>
            </a:r>
          </a:p>
        </p:txBody>
      </p:sp>
      <p:sp>
        <p:nvSpPr>
          <p:cNvPr id="88" name="Прямоугольник 87"/>
          <p:cNvSpPr/>
          <p:nvPr/>
        </p:nvSpPr>
        <p:spPr>
          <a:xfrm>
            <a:off x="894036" y="5184492"/>
            <a:ext cx="1393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dirty="0" smtClean="0">
                <a:solidFill>
                  <a:srgbClr val="5943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Фрезерный</a:t>
            </a:r>
            <a:endParaRPr lang="ru-RU" dirty="0">
              <a:solidFill>
                <a:srgbClr val="59430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2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8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8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8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8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3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8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3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8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8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3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8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3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8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10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89" y="6279284"/>
            <a:ext cx="2115316" cy="548641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7189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04283" y="382453"/>
            <a:ext cx="3250606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Нормы времени</a:t>
            </a:r>
            <a:endParaRPr lang="ru-RU" sz="3200" dirty="0"/>
          </a:p>
          <a:p>
            <a:pPr algn="ctr">
              <a:lnSpc>
                <a:spcPct val="100000"/>
              </a:lnSpc>
            </a:pP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Таблица 21"/>
          <p:cNvGraphicFramePr>
            <a:graphicFrameLocks noGrp="1"/>
          </p:cNvGraphicFramePr>
          <p:nvPr>
            <p:extLst/>
          </p:nvPr>
        </p:nvGraphicFramePr>
        <p:xfrm>
          <a:off x="2007025" y="1078342"/>
          <a:ext cx="8079961" cy="1390300"/>
        </p:xfrm>
        <a:graphic>
          <a:graphicData uri="http://schemas.openxmlformats.org/drawingml/2006/table">
            <a:tbl>
              <a:tblPr/>
              <a:tblGrid>
                <a:gridCol w="2936671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Пила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</a:tbl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0038137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872695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261176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964965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42661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0815099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203580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007026" y="1745557"/>
            <a:ext cx="8079960" cy="360000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285828" y="3144193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588237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884252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3169992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4058029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4354047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4639783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4929860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5225878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" name="Прямая со стрелкой 2"/>
          <p:cNvCxnSpPr/>
          <p:nvPr/>
        </p:nvCxnSpPr>
        <p:spPr>
          <a:xfrm flipH="1" flipV="1">
            <a:off x="2278384" y="2646209"/>
            <a:ext cx="14888" cy="331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>
            <a:off x="2293272" y="5962008"/>
            <a:ext cx="76513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3464951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760966" y="4212699"/>
            <a:ext cx="294965" cy="29496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2014171" y="2115349"/>
            <a:ext cx="8079960" cy="360000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2591750" y="3144193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887398" y="3144192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3176325" y="450634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3472340" y="450634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3768354" y="450634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4053039" y="450634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4349054" y="4506346"/>
            <a:ext cx="294965" cy="2949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980053" y="3107008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dirty="0">
                <a:solidFill>
                  <a:srgbClr val="5943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Пила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80053" y="4176794"/>
            <a:ext cx="1221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ru-RU" dirty="0">
                <a:solidFill>
                  <a:srgbClr val="5943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Токарный</a:t>
            </a:r>
          </a:p>
        </p:txBody>
      </p:sp>
      <p:grpSp>
        <p:nvGrpSpPr>
          <p:cNvPr id="68" name="Группа 67"/>
          <p:cNvGrpSpPr/>
          <p:nvPr/>
        </p:nvGrpSpPr>
        <p:grpSpPr>
          <a:xfrm>
            <a:off x="2902668" y="3476340"/>
            <a:ext cx="2174674" cy="2164967"/>
            <a:chOff x="1037308" y="3295227"/>
            <a:chExt cx="2174674" cy="2164967"/>
          </a:xfrm>
        </p:grpSpPr>
        <p:cxnSp>
          <p:nvCxnSpPr>
            <p:cNvPr id="69" name="Прямая соединительная линия 68"/>
            <p:cNvCxnSpPr/>
            <p:nvPr/>
          </p:nvCxnSpPr>
          <p:spPr>
            <a:xfrm>
              <a:off x="1051982" y="3295227"/>
              <a:ext cx="2160000" cy="2164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/>
            <p:cNvCxnSpPr/>
            <p:nvPr/>
          </p:nvCxnSpPr>
          <p:spPr>
            <a:xfrm flipV="1">
              <a:off x="1037308" y="3315857"/>
              <a:ext cx="2141071" cy="214433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Скругленная прямоугольная выноска 4"/>
          <p:cNvSpPr/>
          <p:nvPr/>
        </p:nvSpPr>
        <p:spPr>
          <a:xfrm>
            <a:off x="5985141" y="2766119"/>
            <a:ext cx="4052996" cy="1509637"/>
          </a:xfrm>
          <a:prstGeom prst="wedgeRoundRectCallout">
            <a:avLst>
              <a:gd name="adj1" fmla="val -50211"/>
              <a:gd name="adj2" fmla="val 78834"/>
              <a:gd name="adj3" fmla="val 1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Если оборудование занято обработкой изделия №1, то изделие №2 может обрабатываться только после наладки оборудования на изделие №2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8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3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3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  <p:bldP spid="62" grpId="0" animBg="1"/>
      <p:bldP spid="63" grpId="0" animBg="1"/>
      <p:bldP spid="64" grpId="0" animBg="1"/>
      <p:bldP spid="77" grpId="0" animBg="1"/>
      <p:bldP spid="65" grpId="0" animBg="1"/>
      <p:bldP spid="66" grpId="0" animBg="1"/>
      <p:bldP spid="67" grpId="0" animBg="1"/>
      <p:bldP spid="75" grpId="0" animBg="1"/>
      <p:bldP spid="76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Рисунок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34" y="1961496"/>
            <a:ext cx="8710265" cy="4900190"/>
          </a:xfrm>
          <a:prstGeom prst="rect">
            <a:avLst/>
          </a:prstGeom>
        </p:spPr>
      </p:pic>
      <p:grpSp>
        <p:nvGrpSpPr>
          <p:cNvPr id="17" name="Группа 16"/>
          <p:cNvGrpSpPr/>
          <p:nvPr/>
        </p:nvGrpSpPr>
        <p:grpSpPr>
          <a:xfrm rot="5400000">
            <a:off x="-3351292" y="3329920"/>
            <a:ext cx="6858002" cy="198162"/>
            <a:chOff x="2373069" y="3198537"/>
            <a:chExt cx="4563975" cy="198162"/>
          </a:xfrm>
        </p:grpSpPr>
        <p:sp>
          <p:nvSpPr>
            <p:cNvPr id="18" name="Прямоугольник 17"/>
            <p:cNvSpPr/>
            <p:nvPr/>
          </p:nvSpPr>
          <p:spPr>
            <a:xfrm>
              <a:off x="2373069" y="3198537"/>
              <a:ext cx="1146030" cy="198162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3518529" y="3198537"/>
              <a:ext cx="1146030" cy="198162"/>
            </a:xfrm>
            <a:prstGeom prst="rect">
              <a:avLst/>
            </a:prstGeom>
            <a:solidFill>
              <a:srgbClr val="D2D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4645554" y="3198537"/>
              <a:ext cx="1146030" cy="198162"/>
            </a:xfrm>
            <a:prstGeom prst="rect">
              <a:avLst/>
            </a:prstGeom>
            <a:solidFill>
              <a:srgbClr val="A8AA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791014" y="3198537"/>
              <a:ext cx="1146030" cy="198162"/>
            </a:xfrm>
            <a:prstGeom prst="rect">
              <a:avLst/>
            </a:prstGeom>
            <a:solidFill>
              <a:srgbClr val="6E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4080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283" y="238125"/>
            <a:ext cx="6477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Заголовок 1"/>
          <p:cNvSpPr txBox="1">
            <a:spLocks/>
          </p:cNvSpPr>
          <p:nvPr/>
        </p:nvSpPr>
        <p:spPr>
          <a:xfrm>
            <a:off x="404283" y="382453"/>
            <a:ext cx="4989650" cy="668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b="1" dirty="0" smtClean="0"/>
              <a:t>Нормы времени на наладку</a:t>
            </a:r>
            <a:endParaRPr lang="ru-RU" sz="3200" dirty="0"/>
          </a:p>
          <a:p>
            <a:pPr algn="ctr">
              <a:lnSpc>
                <a:spcPct val="100000"/>
              </a:lnSpc>
            </a:pPr>
            <a:endParaRPr lang="ru-RU" sz="2000" cap="al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801985"/>
              </p:ext>
            </p:extLst>
          </p:nvPr>
        </p:nvGraphicFramePr>
        <p:xfrm>
          <a:off x="2007025" y="2011160"/>
          <a:ext cx="8079961" cy="1390300"/>
        </p:xfrm>
        <a:graphic>
          <a:graphicData uri="http://schemas.openxmlformats.org/drawingml/2006/table">
            <a:tbl>
              <a:tblPr/>
              <a:tblGrid>
                <a:gridCol w="2936671">
                  <a:extLst>
                    <a:ext uri="{9D8B030D-6E8A-4147-A177-3AD203B41FA5}">
                      <a16:colId xmlns:a16="http://schemas.microsoft.com/office/drawing/2014/main" xmlns="" val="147634623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5720503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933290486"/>
                    </a:ext>
                  </a:extLst>
                </a:gridCol>
                <a:gridCol w="1714430">
                  <a:extLst>
                    <a:ext uri="{9D8B030D-6E8A-4147-A177-3AD203B41FA5}">
                      <a16:colId xmlns:a16="http://schemas.microsoft.com/office/drawing/2014/main" xmlns="" val="342355882"/>
                    </a:ext>
                  </a:extLst>
                </a:gridCol>
              </a:tblGrid>
              <a:tr h="3351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Номенклатура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Тип оборудования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2522522"/>
                  </a:ext>
                </a:extLst>
              </a:tr>
              <a:tr h="33515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Пила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Токарный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Фрезерный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841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t"/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№1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64317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Изделие №2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400" b="0" i="0" u="none" strike="noStrike" dirty="0" smtClean="0">
                          <a:solidFill>
                            <a:srgbClr val="59430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 мин.</a:t>
                      </a:r>
                      <a:endParaRPr lang="ru-RU" sz="1400" b="0" i="0" u="none" strike="noStrike" dirty="0">
                        <a:solidFill>
                          <a:srgbClr val="594304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5355568"/>
                  </a:ext>
                </a:extLst>
              </a:tr>
            </a:tbl>
          </a:graphicData>
        </a:graphic>
      </p:graphicFrame>
      <p:sp>
        <p:nvSpPr>
          <p:cNvPr id="23" name="Прямоугольник 22"/>
          <p:cNvSpPr/>
          <p:nvPr/>
        </p:nvSpPr>
        <p:spPr>
          <a:xfrm>
            <a:off x="10038137" y="570850"/>
            <a:ext cx="294965" cy="294965"/>
          </a:xfrm>
          <a:prstGeom prst="rect">
            <a:avLst/>
          </a:prstGeom>
          <a:solidFill>
            <a:srgbClr val="FAC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8484214" y="566069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8872695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261176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9649656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10426618" y="570850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10815099" y="569138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11203580" y="569137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1592058" y="569136"/>
            <a:ext cx="294965" cy="2949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176791" y="1311010"/>
            <a:ext cx="11833699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Каждое оборудование имеет свою норму времени на наладку каждого изделия</a:t>
            </a:r>
            <a:endParaRPr lang="ru-R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1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5109</TotalTime>
  <Words>1233</Words>
  <Application>Microsoft Macintosh PowerPoint</Application>
  <PresentationFormat>Widescreen</PresentationFormat>
  <Paragraphs>1462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Gotham Pro</vt:lpstr>
      <vt:lpstr>Tahoma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Тахтабаева Евгения Андреевна</dc:creator>
  <cp:lastModifiedBy>Microsoft Office User</cp:lastModifiedBy>
  <cp:revision>287</cp:revision>
  <cp:lastPrinted>2019-01-30T08:16:30Z</cp:lastPrinted>
  <dcterms:created xsi:type="dcterms:W3CDTF">2018-01-30T07:05:52Z</dcterms:created>
  <dcterms:modified xsi:type="dcterms:W3CDTF">2019-02-23T05:45:45Z</dcterms:modified>
</cp:coreProperties>
</file>